
<file path=[Content_Types].xml><?xml version="1.0" encoding="utf-8"?>
<Types xmlns="http://schemas.openxmlformats.org/package/2006/content-types">
  <Default Extension="png" ContentType="image/png"/>
  <Default Extension="jfif" ContentType="image/j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66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62" r:id="rId11"/>
    <p:sldId id="267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365D1"/>
    <a:srgbClr val="E9A861"/>
    <a:srgbClr val="E5B549"/>
    <a:srgbClr val="C898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5" d="100"/>
          <a:sy n="75" d="100"/>
        </p:scale>
        <p:origin x="43" y="3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3F32AF3-23E4-5B9B-50F1-1C1D614B5E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7C503102-DA08-DA06-B011-0DCF0E1BB7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BF3CF657-6D4E-D719-7675-6587870CC6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CB0A3-E78E-40DA-897A-4D8BBDA66894}" type="datetimeFigureOut">
              <a:rPr lang="ru-RU" smtClean="0"/>
              <a:t>08.12.2022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BAEBFB13-A643-C030-07AA-7541F3FD10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EEC6B54D-44C5-71F3-34BC-5A27268F26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F06E4-1A52-48A5-A76C-F72B52C5F1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4097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B45721B-BAA2-637F-9EB8-96F65629CE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62ACF98D-AAB0-5032-755E-49A701212B0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8C2F8D18-EDB0-BBE6-BE6F-298AE32348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CB0A3-E78E-40DA-897A-4D8BBDA66894}" type="datetimeFigureOut">
              <a:rPr lang="ru-RU" smtClean="0"/>
              <a:t>08.12.2022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66272DC1-1335-4517-33BA-F4769B9E7F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30F11F08-4C3F-0A6A-CB32-748EF7A5FD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F06E4-1A52-48A5-A76C-F72B52C5F1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75020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7CAD0233-14DB-22CF-3982-3BC535BB233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92041730-6761-4607-5621-2023B5AA639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DB98C5E3-A72A-4F5A-4063-36933330BE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CB0A3-E78E-40DA-897A-4D8BBDA66894}" type="datetimeFigureOut">
              <a:rPr lang="ru-RU" smtClean="0"/>
              <a:t>08.12.2022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5AD5BE8F-7F7F-5E7F-7CA7-F8ECB2F4C2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6470E317-B8EC-F48C-76E5-9D90D0EEE3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F06E4-1A52-48A5-A76C-F72B52C5F1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28344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C0010BF9-07ED-4C59-9A87-6B79B57F0D17}" type="datetimeFigureOut">
              <a:rPr lang="ru-RU"/>
              <a:pPr>
                <a:defRPr/>
              </a:pPr>
              <a:t>08.12.2022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DC627566-76DB-4F13-B32B-757D712A68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80703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AD480D9E-64E9-4C98-B38F-016ECBAA36FB}" type="datetimeFigureOut">
              <a:rPr lang="ru-RU"/>
              <a:pPr>
                <a:defRPr/>
              </a:pPr>
              <a:t>08.12.2022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9695EC0-A67D-47BE-AF49-CABE40F73D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43843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5333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F7C935F7-F537-4180-AE9F-EB2E6A3FC7CE}" type="datetimeFigureOut">
              <a:rPr lang="ru-RU"/>
              <a:pPr>
                <a:defRPr/>
              </a:pPr>
              <a:t>08.12.2022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362DDEC3-319C-4155-9D56-D698695B0A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16896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200151"/>
            <a:ext cx="5384800" cy="3394075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200151"/>
            <a:ext cx="5384800" cy="3394075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EB4F5C25-A6F8-4E80-95D3-0A0722C1949E}" type="datetimeFigureOut">
              <a:rPr lang="ru-RU"/>
              <a:pPr>
                <a:defRPr/>
              </a:pPr>
              <a:t>08.12.2022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CB1CA8A3-7E15-40E3-8948-F6239EF771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835929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37B05BF-0D4C-4E13-8ED9-788258C9E6B2}" type="datetimeFigureOut">
              <a:rPr lang="ru-RU"/>
              <a:pPr>
                <a:defRPr/>
              </a:pPr>
              <a:t>08.12.2022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F9891748-2A4E-4539-B01E-59177291D7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521587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7317C63-2775-4C9B-A120-98FF2DC04FCC}" type="datetimeFigureOut">
              <a:rPr lang="ru-RU"/>
              <a:pPr>
                <a:defRPr/>
              </a:pPr>
              <a:t>08.12.2022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C2400084-85FB-4736-8C22-70BAE80ACE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091466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ED48C566-F3EB-4B53-87E7-D8AE68580968}" type="datetimeFigureOut">
              <a:rPr lang="ru-RU"/>
              <a:pPr>
                <a:defRPr/>
              </a:pPr>
              <a:t>08.12.2022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9AE1BC67-021E-4A5F-8ED3-94A3F3C6E4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195989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2" y="273049"/>
            <a:ext cx="4011084" cy="1162051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2" y="1435102"/>
            <a:ext cx="4011084" cy="46910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6BB9AF59-CEA6-49D8-8AB6-D84D4A858D45}" type="datetimeFigureOut">
              <a:rPr lang="ru-RU"/>
              <a:pPr>
                <a:defRPr/>
              </a:pPr>
              <a:t>08.12.2022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F4FBD613-735A-438C-BA4F-571A1F8CA8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19445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64804FC-B30D-2BFA-CBCE-49A24B5F02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23CD920D-8062-B514-488C-42AB8476F07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9E2C2251-7804-87B7-DF59-A53B07D326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CB0A3-E78E-40DA-897A-4D8BBDA66894}" type="datetimeFigureOut">
              <a:rPr lang="ru-RU" smtClean="0"/>
              <a:t>08.12.2022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ACDD7B83-3979-0CBA-6EB5-44FF07B707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5029346C-2E27-B9D9-927E-6DF2D895EE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F06E4-1A52-48A5-A76C-F72B52C5F1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004590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67FA9B02-FB01-40B6-B62F-C23367E12C8B}" type="datetimeFigureOut">
              <a:rPr lang="ru-RU"/>
              <a:pPr>
                <a:defRPr/>
              </a:pPr>
              <a:t>08.12.2022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F0AC1DCF-3ED0-4EA1-B502-E2DCC7EF67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192592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320A9218-5603-45B1-B9A4-CBF498171EC1}" type="datetimeFigureOut">
              <a:rPr lang="ru-RU"/>
              <a:pPr>
                <a:defRPr/>
              </a:pPr>
              <a:t>08.12.2022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C89433F6-302F-4DFD-B0B1-AEE2CF7827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633201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06375"/>
            <a:ext cx="2743200" cy="438785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06375"/>
            <a:ext cx="8026400" cy="43878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947F69C7-AD36-41AA-BB9C-0DE60B2F4A18}" type="datetimeFigureOut">
              <a:rPr lang="ru-RU"/>
              <a:pPr>
                <a:defRPr/>
              </a:pPr>
              <a:t>08.12.2022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1C3397BF-A0F6-4422-85E3-24160B2D32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86014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51DE95C-A877-6613-EA2C-8E6EAF8431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24F70FDD-888D-C4C9-F714-AE5D964317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F7E1FD58-6783-DA5A-89D3-1556113DAE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CB0A3-E78E-40DA-897A-4D8BBDA66894}" type="datetimeFigureOut">
              <a:rPr lang="ru-RU" smtClean="0"/>
              <a:t>08.12.2022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98F97BC9-04D3-2068-3065-33A8A9470E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20BB8176-B2C4-4DDB-812C-1F90EDEB01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F06E4-1A52-48A5-A76C-F72B52C5F1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12375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DE13F83-9620-FC2D-EECA-A27610F284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C47E85DE-8B87-EC81-C004-E2D51736110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8AD2B650-82AB-CF1C-D40D-BD1F54FBBEF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BB6F92FC-FA08-DD69-F5E2-A041C975F0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CB0A3-E78E-40DA-897A-4D8BBDA66894}" type="datetimeFigureOut">
              <a:rPr lang="ru-RU" smtClean="0"/>
              <a:t>08.12.2022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AC904E6C-8D76-7F43-6727-8C20F3CDD2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6F211F44-1F2E-1D71-408B-30C5F9E604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F06E4-1A52-48A5-A76C-F72B52C5F1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8201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3D6CFED-BB84-A166-9871-48EEA3F35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912A6425-1313-ADF3-A986-88C322D359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6E6EDC8C-C7E5-FED1-0482-3EB40C0A92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28178A4A-A915-5DFA-A468-54C0C22F7ED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8739F032-0EF6-9E4F-BA81-E23898EC847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5F27079F-B897-C037-3803-96D75E24ED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CB0A3-E78E-40DA-897A-4D8BBDA66894}" type="datetimeFigureOut">
              <a:rPr lang="ru-RU" smtClean="0"/>
              <a:t>08.12.2022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1AC9D1C5-4B1B-99DE-0021-CE92069F7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9640DF14-F059-4938-21F1-DA89A6E1F6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F06E4-1A52-48A5-A76C-F72B52C5F1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96268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36A55A1-FF97-D161-A9B8-39DE464C3C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CC98DF99-E13D-B8B3-E3FD-64414E04F2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CB0A3-E78E-40DA-897A-4D8BBDA66894}" type="datetimeFigureOut">
              <a:rPr lang="ru-RU" smtClean="0"/>
              <a:t>08.12.2022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9B75D152-8D98-6597-FFE2-133FAA960B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5510DB7F-BEC8-B5CB-0786-E07A9B523B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F06E4-1A52-48A5-A76C-F72B52C5F1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89418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0173A0DB-2B2E-3A13-E3DD-8502F0F938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CB0A3-E78E-40DA-897A-4D8BBDA66894}" type="datetimeFigureOut">
              <a:rPr lang="ru-RU" smtClean="0"/>
              <a:t>08.12.2022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63C4A6A2-A0DA-DC22-7129-A8A358E091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571F2DC9-7FA2-64E2-665B-D214F46215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F06E4-1A52-48A5-A76C-F72B52C5F1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82749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1572985-46A7-D4F9-0558-1CD9B35A95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53CE5606-9A7A-6C1B-24F4-0C3218A10A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6A3E2654-51AF-AB95-35BA-9D29774DFE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D155F029-70D4-31F7-5801-0B7ECC1404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CB0A3-E78E-40DA-897A-4D8BBDA66894}" type="datetimeFigureOut">
              <a:rPr lang="ru-RU" smtClean="0"/>
              <a:t>08.12.2022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3A5644B4-CFF2-36DC-C241-8BE431F216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07A0D782-435B-15FC-5482-D8CBEA6B41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F06E4-1A52-48A5-A76C-F72B52C5F1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89336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FEE484F-9E7D-78E7-B078-57C6B5D597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AD60FD0E-85A8-B88E-1A23-8E059DDE368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7BC4E739-3EB8-AD6C-2C49-2FB92AEB76B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64E8C30A-238F-5330-210B-DED2E21FA5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CB0A3-E78E-40DA-897A-4D8BBDA66894}" type="datetimeFigureOut">
              <a:rPr lang="ru-RU" smtClean="0"/>
              <a:t>08.12.2022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982BF6B4-24BB-2D5F-6C3D-F766F51B65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96CBF444-CD71-1D2A-E8FA-7751EEE6FA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F06E4-1A52-48A5-A76C-F72B52C5F1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33383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6F5153E-FCF3-8E84-1BDB-754E77B985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3426D97F-AD5B-FA52-1415-B49728A336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B23113A8-94DF-955F-9646-133516FFB5E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ACB0A3-E78E-40DA-897A-4D8BBDA66894}" type="datetimeFigureOut">
              <a:rPr lang="ru-RU" smtClean="0"/>
              <a:t>08.12.2022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B3DC1CF6-3561-8AF9-2832-C5401340FF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C792D2BD-3E24-CAAB-DD23-F59DC070D9E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EF06E4-1A52-48A5-A76C-F72B52C5F1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69990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600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defRPr>
            </a:lvl1pPr>
          </a:lstStyle>
          <a:p>
            <a:pPr>
              <a:defRPr/>
            </a:pPr>
            <a:fld id="{F71732C3-CFB3-455F-9FEB-A26193C34DBC}" type="datetimeFigureOut">
              <a:rPr lang="ru-RU"/>
              <a:pPr>
                <a:defRPr/>
              </a:pPr>
              <a:t>08.12.2022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60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600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defRPr>
            </a:lvl1pPr>
          </a:lstStyle>
          <a:p>
            <a:pPr>
              <a:defRPr/>
            </a:pPr>
            <a:fld id="{27E2AD24-5F71-4923-9817-EB33862FBD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11250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1217613" rtl="0" fontAlgn="base">
        <a:spcBef>
          <a:spcPct val="0"/>
        </a:spcBef>
        <a:spcAft>
          <a:spcPct val="0"/>
        </a:spcAft>
        <a:defRPr sz="58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anose="020F0502020204030204" pitchFamily="34" charset="0"/>
        </a:defRPr>
      </a:lvl2pPr>
      <a:lvl3pPr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anose="020F0502020204030204" pitchFamily="34" charset="0"/>
        </a:defRPr>
      </a:lvl3pPr>
      <a:lvl4pPr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anose="020F0502020204030204" pitchFamily="34" charset="0"/>
        </a:defRPr>
      </a:lvl4pPr>
      <a:lvl5pPr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anose="020F0502020204030204" pitchFamily="34" charset="0"/>
        </a:defRPr>
      </a:lvl5pPr>
      <a:lvl6pPr marL="4572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anose="020F0502020204030204" pitchFamily="34" charset="0"/>
        </a:defRPr>
      </a:lvl6pPr>
      <a:lvl7pPr marL="9144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anose="020F0502020204030204" pitchFamily="34" charset="0"/>
        </a:defRPr>
      </a:lvl7pPr>
      <a:lvl8pPr marL="13716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anose="020F0502020204030204" pitchFamily="34" charset="0"/>
        </a:defRPr>
      </a:lvl8pPr>
      <a:lvl9pPr marL="18288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455613" indent="-455613" algn="l" defTabSz="1217613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defTabSz="1217613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2413" indent="-303213" algn="l" defTabSz="1217613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2013" indent="-303213" algn="l" defTabSz="1217613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741613" indent="-303213" algn="l" defTabSz="1217613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f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f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f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f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f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f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-1450975" y="2647950"/>
            <a:ext cx="7700963" cy="7493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defRPr/>
            </a:pPr>
            <a:r>
              <a:rPr lang="en-US" sz="2133" b="1" dirty="0">
                <a:solidFill>
                  <a:prstClr val="white">
                    <a:lumMod val="95000"/>
                  </a:prstClr>
                </a:solidFill>
                <a:cs typeface="Arial" panose="020B0604020202020204" pitchFamily="34" charset="0"/>
              </a:rPr>
              <a:t/>
            </a:r>
            <a:br>
              <a:rPr lang="en-US" sz="2133" b="1" dirty="0">
                <a:solidFill>
                  <a:prstClr val="white">
                    <a:lumMod val="95000"/>
                  </a:prstClr>
                </a:solidFill>
                <a:cs typeface="Arial" panose="020B0604020202020204" pitchFamily="34" charset="0"/>
              </a:rPr>
            </a:br>
            <a:endParaRPr lang="ru-RU" sz="2133" dirty="0">
              <a:solidFill>
                <a:prstClr val="white">
                  <a:lumMod val="95000"/>
                </a:prstClr>
              </a:solidFill>
              <a:latin typeface="Montserrat Medium" pitchFamily="2" charset="-52"/>
              <a:cs typeface="Arial" panose="020B0604020202020204" pitchFamily="34" charset="0"/>
            </a:endParaRPr>
          </a:p>
        </p:txBody>
      </p:sp>
      <p:sp>
        <p:nvSpPr>
          <p:cNvPr id="9" name="Правая фигурная скобка 8"/>
          <p:cNvSpPr/>
          <p:nvPr/>
        </p:nvSpPr>
        <p:spPr>
          <a:xfrm>
            <a:off x="6858000" y="2909888"/>
            <a:ext cx="85725" cy="2068512"/>
          </a:xfrm>
          <a:prstGeom prst="rightBrace">
            <a:avLst/>
          </a:prstGeom>
          <a:solidFill>
            <a:srgbClr val="8B3C67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 sz="2133">
              <a:solidFill>
                <a:prstClr val="white">
                  <a:lumMod val="95000"/>
                </a:prst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33046" y="2909888"/>
            <a:ext cx="643926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3200" b="1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Занятие:</a:t>
            </a:r>
          </a:p>
          <a:p>
            <a:pPr>
              <a:defRPr/>
            </a:pPr>
            <a:r>
              <a:rPr lang="ru-RU" sz="3200" b="1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Занимательные тренажеры для </a:t>
            </a:r>
          </a:p>
          <a:p>
            <a:pPr>
              <a:defRPr/>
            </a:pPr>
            <a:r>
              <a:rPr lang="ru-RU" sz="32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3200" b="1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етей 5-7 лет с ЗПР</a:t>
            </a:r>
            <a:endParaRPr lang="ru-RU" kern="0" dirty="0">
              <a:solidFill>
                <a:sysClr val="windowText" lastClr="000000"/>
              </a:solidFill>
              <a:cs typeface="Arial" panose="020B0604020202020204" pitchFamily="34" charset="0"/>
            </a:endParaRPr>
          </a:p>
        </p:txBody>
      </p:sp>
      <p:pic>
        <p:nvPicPr>
          <p:cNvPr id="14341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3162300"/>
            <a:ext cx="4867275" cy="1228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48945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AF993859-4929-0B12-AE11-2D86FC618D8C}"/>
              </a:ext>
            </a:extLst>
          </p:cNvPr>
          <p:cNvSpPr txBox="1"/>
          <p:nvPr/>
        </p:nvSpPr>
        <p:spPr>
          <a:xfrm>
            <a:off x="548641" y="2624042"/>
            <a:ext cx="1187378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Light" panose="020B0300000000000000" pitchFamily="34" charset="-128"/>
                <a:ea typeface="Yu Gothic Light" panose="020B0300000000000000" pitchFamily="34" charset="-128"/>
              </a:rPr>
              <a:t>Молодец!</a:t>
            </a:r>
            <a:endParaRPr lang="ru-RU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 Gothic Light" panose="020B0300000000000000" pitchFamily="34" charset="-128"/>
              <a:ea typeface="Yu Gothic Light" panose="020B03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83756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562178EA-DE49-0956-149E-0932BDAD2130}"/>
              </a:ext>
            </a:extLst>
          </p:cNvPr>
          <p:cNvSpPr txBox="1"/>
          <p:nvPr/>
        </p:nvSpPr>
        <p:spPr>
          <a:xfrm>
            <a:off x="5754950" y="5201938"/>
            <a:ext cx="609452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Light" panose="020B0300000000000000" pitchFamily="34" charset="-128"/>
                <a:ea typeface="Yu Gothic Light" panose="020B0300000000000000" pitchFamily="34" charset="-128"/>
              </a:rPr>
              <a:t>Лабиринт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2B6F37B6-112B-AF80-6330-8A3C49760312}"/>
              </a:ext>
            </a:extLst>
          </p:cNvPr>
          <p:cNvSpPr txBox="1"/>
          <p:nvPr/>
        </p:nvSpPr>
        <p:spPr>
          <a:xfrm>
            <a:off x="836720" y="732732"/>
            <a:ext cx="8147482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mall" panose="02000505000000020004" pitchFamily="2" charset="0"/>
                <a:ea typeface="Times New Roman" panose="02020603050405020304" pitchFamily="18" charset="0"/>
              </a:rPr>
              <a:t>Цель</a:t>
            </a:r>
            <a:r>
              <a:rPr lang="ru-RU" sz="2400" dirty="0">
                <a:solidFill>
                  <a:srgbClr val="002060"/>
                </a:solidFill>
                <a:effectLst/>
                <a:latin typeface="Sitka Small" panose="02000505000000020004" pitchFamily="2" charset="0"/>
                <a:ea typeface="Times New Roman" panose="02020603050405020304" pitchFamily="18" charset="0"/>
              </a:rPr>
              <a:t>: развитие зрительного внимания, самоконтроля. </a:t>
            </a:r>
          </a:p>
          <a:p>
            <a:r>
              <a:rPr lang="ru-RU" sz="2400" dirty="0">
                <a:solidFill>
                  <a:srgbClr val="002060"/>
                </a:solidFill>
                <a:effectLst/>
                <a:latin typeface="Sitka Small" panose="02000505000000020004" pitchFamily="2" charset="0"/>
                <a:ea typeface="Times New Roman" panose="02020603050405020304" pitchFamily="18" charset="0"/>
              </a:rPr>
              <a:t> </a:t>
            </a:r>
          </a:p>
          <a:p>
            <a:pPr algn="just"/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mall" panose="02000505000000020004" pitchFamily="2" charset="0"/>
                <a:ea typeface="Times New Roman" panose="02020603050405020304" pitchFamily="18" charset="0"/>
              </a:rPr>
              <a:t>Инструкция</a:t>
            </a:r>
            <a:r>
              <a:rPr lang="ru-RU" sz="2400" dirty="0">
                <a:solidFill>
                  <a:srgbClr val="002060"/>
                </a:solidFill>
                <a:effectLst/>
                <a:latin typeface="Sitka Small" panose="02000505000000020004" pitchFamily="2" charset="0"/>
                <a:ea typeface="Times New Roman" panose="02020603050405020304" pitchFamily="18" charset="0"/>
              </a:rPr>
              <a:t>: предложите ребёнку, глядя на рисунок, помочь улитке доползти до клумбы. Желательно, чтобы сначала ребёнок проложил путь, опираясь только на зрительно-моторную координацию (т.е. одними глазами), и только потом нарисовал путь карандашом.</a:t>
            </a:r>
          </a:p>
        </p:txBody>
      </p:sp>
    </p:spTree>
    <p:extLst>
      <p:ext uri="{BB962C8B-B14F-4D97-AF65-F5344CB8AC3E}">
        <p14:creationId xmlns:p14="http://schemas.microsoft.com/office/powerpoint/2010/main" val="1369309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A69CE732-5274-A763-A034-2FF0343BC6A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9" t="1509" r="1553" b="1382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01825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E269AC22-7659-F8C2-CD56-5F5DD1D2FB4C}"/>
              </a:ext>
            </a:extLst>
          </p:cNvPr>
          <p:cNvSpPr txBox="1"/>
          <p:nvPr/>
        </p:nvSpPr>
        <p:spPr>
          <a:xfrm>
            <a:off x="555508" y="534570"/>
            <a:ext cx="11270732" cy="17412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mall" panose="02000505000000020004" pitchFamily="2" charset="0"/>
              </a:rPr>
              <a:t>Цель</a:t>
            </a:r>
            <a:r>
              <a:rPr lang="ru-RU" dirty="0">
                <a:solidFill>
                  <a:srgbClr val="002060"/>
                </a:solidFill>
                <a:latin typeface="Sitka Small" panose="02000505000000020004" pitchFamily="2" charset="0"/>
              </a:rPr>
              <a:t>: развитие концентрации внимания, зрительно-моторной координации, ориентации в пространстве на плоскости.</a:t>
            </a:r>
          </a:p>
          <a:p>
            <a:r>
              <a:rPr lang="ru-RU" dirty="0">
                <a:solidFill>
                  <a:srgbClr val="002060"/>
                </a:solidFill>
                <a:latin typeface="Sitka Small" panose="02000505000000020004" pitchFamily="2" charset="0"/>
              </a:rPr>
              <a:t> </a:t>
            </a:r>
          </a:p>
          <a:p>
            <a:pPr algn="just"/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mall" panose="02000505000000020004" pitchFamily="2" charset="0"/>
              </a:rPr>
              <a:t>Инструкция</a:t>
            </a:r>
            <a:r>
              <a:rPr lang="ru-RU" dirty="0">
                <a:solidFill>
                  <a:srgbClr val="002060"/>
                </a:solidFill>
                <a:latin typeface="Sitka Small" panose="02000505000000020004" pitchFamily="2" charset="0"/>
              </a:rPr>
              <a:t>: лист бумаги расчерчивается на девять квадратов, на один из них кладётся фигурка мухи. Взрослый даёт устную инструкцию: «Муха полетела вверх, теперь налево, теперь вниз, опять налево. Откуда муха вылетела?».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4C9834B6-F50B-4486-F521-774D93095E49}"/>
              </a:ext>
            </a:extLst>
          </p:cNvPr>
          <p:cNvSpPr txBox="1"/>
          <p:nvPr/>
        </p:nvSpPr>
        <p:spPr>
          <a:xfrm>
            <a:off x="8746725" y="5500859"/>
            <a:ext cx="3280387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Light" panose="020B0300000000000000" pitchFamily="34" charset="-128"/>
                <a:ea typeface="Yu Gothic Light" panose="020B0300000000000000" pitchFamily="34" charset="-128"/>
              </a:rPr>
              <a:t>Муха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F3874F78-279E-CF20-97B2-0B308B76D064}"/>
              </a:ext>
            </a:extLst>
          </p:cNvPr>
          <p:cNvSpPr txBox="1"/>
          <p:nvPr/>
        </p:nvSpPr>
        <p:spPr>
          <a:xfrm>
            <a:off x="555508" y="2433815"/>
            <a:ext cx="11270732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rgbClr val="002060"/>
                </a:solidFill>
                <a:latin typeface="Sitka Small" panose="02000505000000020004" pitchFamily="2" charset="0"/>
              </a:rPr>
              <a:t>Задание выполняется двумя способами: на листе бумаги и на полу, и имеет несколько уровней сложности.  </a:t>
            </a:r>
          </a:p>
          <a:p>
            <a:r>
              <a:rPr lang="ru-RU" sz="1600" dirty="0">
                <a:solidFill>
                  <a:srgbClr val="002060"/>
                </a:solidFill>
                <a:latin typeface="Sitka Small" panose="02000505000000020004" pitchFamily="2" charset="0"/>
              </a:rPr>
              <a:t>На листе бумаги: </a:t>
            </a:r>
          </a:p>
          <a:p>
            <a:pPr algn="just"/>
            <a:r>
              <a:rPr lang="ru-RU" sz="1600" dirty="0">
                <a:solidFill>
                  <a:srgbClr val="002060"/>
                </a:solidFill>
                <a:latin typeface="Sitka Small" panose="02000505000000020004" pitchFamily="2" charset="0"/>
              </a:rPr>
              <a:t>1. Ребёнок передвигает муху на листе согласно инструкции взрослого. Даётся 2-3 шага, прежде чем «муха вылетит» за пределы квадрата. </a:t>
            </a:r>
          </a:p>
          <a:p>
            <a:r>
              <a:rPr lang="ru-RU" sz="1600" dirty="0">
                <a:solidFill>
                  <a:srgbClr val="002060"/>
                </a:solidFill>
                <a:latin typeface="Sitka Small" panose="02000505000000020004" pitchFamily="2" charset="0"/>
              </a:rPr>
              <a:t>2. Ребёнок следит за мухой глазами, без помощи пальца. Число шагов и скорость, с которой взрослый даёт инструкцию, увеличиваются. </a:t>
            </a:r>
          </a:p>
          <a:p>
            <a:r>
              <a:rPr lang="ru-RU" sz="1600" dirty="0">
                <a:solidFill>
                  <a:srgbClr val="002060"/>
                </a:solidFill>
                <a:latin typeface="Sitka Small" panose="02000505000000020004" pitchFamily="2" charset="0"/>
              </a:rPr>
              <a:t>3. Ребёнок следит за мухой без зрительной опоры, т.е. с закрытыми глазами, представляя квадрат в уме.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114028A9-A45F-03ED-653F-1D421DFEEF46}"/>
              </a:ext>
            </a:extLst>
          </p:cNvPr>
          <p:cNvSpPr txBox="1"/>
          <p:nvPr/>
        </p:nvSpPr>
        <p:spPr>
          <a:xfrm>
            <a:off x="555508" y="4652351"/>
            <a:ext cx="7247226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rgbClr val="002060"/>
                </a:solidFill>
                <a:latin typeface="Sitka Small" panose="02000505000000020004" pitchFamily="2" charset="0"/>
              </a:rPr>
              <a:t>На полу:</a:t>
            </a:r>
          </a:p>
          <a:p>
            <a:r>
              <a:rPr lang="ru-RU" sz="1600" dirty="0">
                <a:solidFill>
                  <a:srgbClr val="002060"/>
                </a:solidFill>
                <a:latin typeface="Sitka Small" panose="02000505000000020004" pitchFamily="2" charset="0"/>
              </a:rPr>
              <a:t>1. Ребёнок, выполняя роль мухи, передвигается по ковру, глядя на листочек с квадратами.</a:t>
            </a:r>
          </a:p>
          <a:p>
            <a:r>
              <a:rPr lang="ru-RU" sz="1600" dirty="0">
                <a:solidFill>
                  <a:srgbClr val="002060"/>
                </a:solidFill>
                <a:latin typeface="Sitka Small" panose="02000505000000020004" pitchFamily="2" charset="0"/>
              </a:rPr>
              <a:t>2. Ребёнок передвигается без листка бумаги. Как только «муха вылетела», нужно хлопнуть и показать на листке, откуда она вылетела.</a:t>
            </a:r>
          </a:p>
        </p:txBody>
      </p:sp>
    </p:spTree>
    <p:extLst>
      <p:ext uri="{BB962C8B-B14F-4D97-AF65-F5344CB8AC3E}">
        <p14:creationId xmlns:p14="http://schemas.microsoft.com/office/powerpoint/2010/main" val="7799391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extLst>
              <a:ext uri="{FF2B5EF4-FFF2-40B4-BE49-F238E27FC236}">
                <a16:creationId xmlns="" xmlns:a16="http://schemas.microsoft.com/office/drawing/2014/main" id="{0A06BB45-132B-F881-AE42-7B48BD1505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819" y="640080"/>
            <a:ext cx="9700574" cy="6217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69459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0CB5104C-1B31-E1A8-EE2C-4AF40BC22908}"/>
              </a:ext>
            </a:extLst>
          </p:cNvPr>
          <p:cNvSpPr txBox="1"/>
          <p:nvPr/>
        </p:nvSpPr>
        <p:spPr>
          <a:xfrm>
            <a:off x="944978" y="1787320"/>
            <a:ext cx="10789822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mall" panose="02000505000000020004" pitchFamily="2" charset="0"/>
              </a:rPr>
              <a:t>Цель</a:t>
            </a:r>
            <a:r>
              <a:rPr lang="ru-RU" sz="2400" dirty="0">
                <a:solidFill>
                  <a:srgbClr val="002060"/>
                </a:solidFill>
                <a:latin typeface="Sitka Small" panose="02000505000000020004" pitchFamily="2" charset="0"/>
              </a:rPr>
              <a:t>: развитие концентрации внимания.</a:t>
            </a:r>
          </a:p>
          <a:p>
            <a:r>
              <a:rPr lang="ru-RU" sz="2400" dirty="0">
                <a:solidFill>
                  <a:srgbClr val="002060"/>
                </a:solidFill>
                <a:latin typeface="Sitka Small" panose="02000505000000020004" pitchFamily="2" charset="0"/>
              </a:rPr>
              <a:t> </a:t>
            </a:r>
          </a:p>
          <a:p>
            <a:pPr algn="just"/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mall" panose="02000505000000020004" pitchFamily="2" charset="0"/>
              </a:rPr>
              <a:t>Инструкция</a:t>
            </a:r>
            <a:r>
              <a:rPr lang="ru-RU" sz="2400" dirty="0">
                <a:solidFill>
                  <a:srgbClr val="002060"/>
                </a:solidFill>
                <a:latin typeface="Sitka Small" panose="02000505000000020004" pitchFamily="2" charset="0"/>
              </a:rPr>
              <a:t>: ребенку предлагается найти отличия на </a:t>
            </a:r>
            <a:r>
              <a:rPr lang="ru-RU" sz="2400" dirty="0" smtClean="0">
                <a:solidFill>
                  <a:srgbClr val="002060"/>
                </a:solidFill>
                <a:latin typeface="Sitka Small" panose="02000505000000020004" pitchFamily="2" charset="0"/>
              </a:rPr>
              <a:t>картинках.</a:t>
            </a:r>
            <a:endParaRPr lang="ru-RU" sz="2400" dirty="0">
              <a:solidFill>
                <a:srgbClr val="002060"/>
              </a:solidFill>
              <a:latin typeface="Sitka Small" panose="02000505000000020004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58F616DB-94BE-EFC7-C157-A33C726263E8}"/>
              </a:ext>
            </a:extLst>
          </p:cNvPr>
          <p:cNvSpPr txBox="1"/>
          <p:nvPr/>
        </p:nvSpPr>
        <p:spPr>
          <a:xfrm>
            <a:off x="3088641" y="4881099"/>
            <a:ext cx="878607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Light" panose="020B0300000000000000" pitchFamily="34" charset="-128"/>
                <a:ea typeface="Yu Gothic Light" panose="020B0300000000000000" pitchFamily="34" charset="-128"/>
              </a:rPr>
              <a:t>Найди отличия</a:t>
            </a:r>
          </a:p>
        </p:txBody>
      </p:sp>
    </p:spTree>
    <p:extLst>
      <p:ext uri="{BB962C8B-B14F-4D97-AF65-F5344CB8AC3E}">
        <p14:creationId xmlns:p14="http://schemas.microsoft.com/office/powerpoint/2010/main" val="35494321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0" y="0"/>
            <a:ext cx="12189229" cy="6859559"/>
          </a:xfrm>
          <a:prstGeom prst="rect">
            <a:avLst/>
          </a:prstGeom>
        </p:spPr>
      </p:pic>
      <p:pic>
        <p:nvPicPr>
          <p:cNvPr id="4098" name="Picture 2">
            <a:extLst>
              <a:ext uri="{FF2B5EF4-FFF2-40B4-BE49-F238E27FC236}">
                <a16:creationId xmlns="" xmlns:a16="http://schemas.microsoft.com/office/drawing/2014/main" id="{987B7D71-23EB-EA2D-76EF-9932F87F703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0" t="2555" r="1637" b="2555"/>
          <a:stretch/>
        </p:blipFill>
        <p:spPr bwMode="auto">
          <a:xfrm>
            <a:off x="375920" y="55417"/>
            <a:ext cx="11440160" cy="67471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61221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0" y="0"/>
            <a:ext cx="12189230" cy="6859560"/>
          </a:xfrm>
          <a:prstGeom prst="rect">
            <a:avLst/>
          </a:prstGeom>
        </p:spPr>
      </p:pic>
      <p:pic>
        <p:nvPicPr>
          <p:cNvPr id="5124" name="Picture 4">
            <a:extLst>
              <a:ext uri="{FF2B5EF4-FFF2-40B4-BE49-F238E27FC236}">
                <a16:creationId xmlns="" xmlns:a16="http://schemas.microsoft.com/office/drawing/2014/main" id="{2D7359FF-3541-FC96-609C-BC91C1B665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2106" y="120523"/>
            <a:ext cx="9374666" cy="6618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73733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08061FE1-CE23-79BA-C43D-A695D18A633E}"/>
              </a:ext>
            </a:extLst>
          </p:cNvPr>
          <p:cNvSpPr txBox="1"/>
          <p:nvPr/>
        </p:nvSpPr>
        <p:spPr>
          <a:xfrm>
            <a:off x="843378" y="1025320"/>
            <a:ext cx="10881262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mall" panose="02000505000000020004" pitchFamily="2" charset="0"/>
              </a:rPr>
              <a:t>Цель</a:t>
            </a:r>
            <a:r>
              <a:rPr lang="ru-RU" sz="2400" dirty="0">
                <a:solidFill>
                  <a:srgbClr val="002060"/>
                </a:solidFill>
                <a:latin typeface="Sitka Small" panose="02000505000000020004" pitchFamily="2" charset="0"/>
              </a:rPr>
              <a:t>: развитие внимания и снятие </a:t>
            </a:r>
            <a:r>
              <a:rPr lang="ru-RU" sz="2400" dirty="0" smtClean="0">
                <a:solidFill>
                  <a:srgbClr val="002060"/>
                </a:solidFill>
                <a:latin typeface="Sitka Small" panose="02000505000000020004" pitchFamily="2" charset="0"/>
              </a:rPr>
              <a:t>импульсивности.</a:t>
            </a:r>
            <a:endParaRPr lang="ru-RU" sz="2400" dirty="0">
              <a:solidFill>
                <a:srgbClr val="002060"/>
              </a:solidFill>
              <a:latin typeface="Sitka Small" panose="02000505000000020004" pitchFamily="2" charset="0"/>
            </a:endParaRPr>
          </a:p>
          <a:p>
            <a:r>
              <a:rPr lang="ru-RU" sz="2400" dirty="0">
                <a:solidFill>
                  <a:srgbClr val="002060"/>
                </a:solidFill>
                <a:latin typeface="Sitka Small" panose="02000505000000020004" pitchFamily="2" charset="0"/>
              </a:rPr>
              <a:t> </a:t>
            </a:r>
          </a:p>
          <a:p>
            <a:pPr algn="just"/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mall" panose="02000505000000020004" pitchFamily="2" charset="0"/>
              </a:rPr>
              <a:t>Инструкция</a:t>
            </a:r>
            <a:r>
              <a:rPr lang="ru-RU" sz="2400" dirty="0">
                <a:solidFill>
                  <a:srgbClr val="002060"/>
                </a:solidFill>
                <a:latin typeface="Sitka Small" panose="02000505000000020004" pitchFamily="2" charset="0"/>
              </a:rPr>
              <a:t>: взрослый показывает рукой на свой нос, затем на потолок, затем на пол, одновременно называя их. Ребёнок повторяет. Затем взрослый, увеличивая скорость, начинает путать ребёнка, показывая одно, а называя другое. Ребёнок должен показывать, то, что </a:t>
            </a:r>
            <a:r>
              <a:rPr lang="ru-RU" sz="2400" u="sng" dirty="0">
                <a:solidFill>
                  <a:srgbClr val="002060"/>
                </a:solidFill>
                <a:latin typeface="Sitka Small" panose="02000505000000020004" pitchFamily="2" charset="0"/>
              </a:rPr>
              <a:t>называет</a:t>
            </a:r>
            <a:r>
              <a:rPr lang="ru-RU" sz="2400" dirty="0">
                <a:solidFill>
                  <a:srgbClr val="002060"/>
                </a:solidFill>
                <a:latin typeface="Sitka Small" panose="02000505000000020004" pitchFamily="2" charset="0"/>
              </a:rPr>
              <a:t> взрослый, а не показывает.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AF993859-4929-0B12-AE11-2D86FC618D8C}"/>
              </a:ext>
            </a:extLst>
          </p:cNvPr>
          <p:cNvSpPr txBox="1"/>
          <p:nvPr/>
        </p:nvSpPr>
        <p:spPr>
          <a:xfrm>
            <a:off x="1802167" y="5326602"/>
            <a:ext cx="10599937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Light" panose="020B0300000000000000" pitchFamily="34" charset="-128"/>
                <a:ea typeface="Yu Gothic Light" panose="020B0300000000000000" pitchFamily="34" charset="-128"/>
              </a:rPr>
              <a:t>Hoc — пол — потолок </a:t>
            </a:r>
          </a:p>
        </p:txBody>
      </p:sp>
    </p:spTree>
    <p:extLst>
      <p:ext uri="{BB962C8B-B14F-4D97-AF65-F5344CB8AC3E}">
        <p14:creationId xmlns:p14="http://schemas.microsoft.com/office/powerpoint/2010/main" val="88368166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</TotalTime>
  <Words>197</Words>
  <Application>Microsoft Office PowerPoint</Application>
  <PresentationFormat>Широкоэкранный</PresentationFormat>
  <Paragraphs>29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10</vt:i4>
      </vt:variant>
    </vt:vector>
  </HeadingPairs>
  <TitlesOfParts>
    <vt:vector size="19" baseType="lpstr">
      <vt:lpstr>Yu Gothic Light</vt:lpstr>
      <vt:lpstr>Arial</vt:lpstr>
      <vt:lpstr>Calibri</vt:lpstr>
      <vt:lpstr>Calibri Light</vt:lpstr>
      <vt:lpstr>Montserrat Medium</vt:lpstr>
      <vt:lpstr>Sitka Small</vt:lpstr>
      <vt:lpstr>Times New Roman</vt:lpstr>
      <vt:lpstr>Тема Office</vt:lpstr>
      <vt:lpstr>2_Тема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anna zabalueva</dc:creator>
  <cp:lastModifiedBy>Ксения</cp:lastModifiedBy>
  <cp:revision>5</cp:revision>
  <dcterms:created xsi:type="dcterms:W3CDTF">2022-10-24T09:40:28Z</dcterms:created>
  <dcterms:modified xsi:type="dcterms:W3CDTF">2022-12-08T14:33:13Z</dcterms:modified>
</cp:coreProperties>
</file>